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PT Sans Narrow"/>
      <p:regular r:id="rId28"/>
      <p:bold r:id="rId29"/>
    </p:embeddedFont>
    <p:embeddedFont>
      <p:font typeface="Open Sans"/>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TSansNarrow-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TSansNarrow-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bold.fntdata"/><Relationship Id="rId30" Type="http://schemas.openxmlformats.org/officeDocument/2006/relationships/font" Target="fonts/OpenSans-regular.fntdata"/><Relationship Id="rId11" Type="http://schemas.openxmlformats.org/officeDocument/2006/relationships/slide" Target="slides/slide6.xml"/><Relationship Id="rId33" Type="http://schemas.openxmlformats.org/officeDocument/2006/relationships/font" Target="fonts/OpenSans-boldItalic.fntdata"/><Relationship Id="rId10" Type="http://schemas.openxmlformats.org/officeDocument/2006/relationships/slide" Target="slides/slide5.xml"/><Relationship Id="rId32" Type="http://schemas.openxmlformats.org/officeDocument/2006/relationships/font" Target="fonts/OpenSans-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6289b7ec8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6289b7ec8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5b7360d725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5b7360d725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5b7360d725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5b7360d725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5b7360d725_0_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5b7360d725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5b7360d725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5b7360d725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5b7360d725_0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5b7360d725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5b7360d725_0_6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5b7360d725_0_6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5b7360d725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5b7360d725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6289b7ec8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6289b7ec8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5b7360d725_0_4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5b7360d725_0_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616459fce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616459fc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5b7360d725_0_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5b7360d725_0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5b7360d725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5b7360d725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5b7360d725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5b7360d725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5b7360d725_0_6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5b7360d725_0_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3686cd331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3686cd331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5b7360d725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5b7360d725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5b7360d725_0_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5b7360d725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5b7360d725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5b7360d725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5b7360d725_0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5b7360d725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6289b7ec8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6289b7ec8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peters.co.uk/inclusive-books-for-children" TargetMode="External"/><Relationship Id="rId4" Type="http://schemas.openxmlformats.org/officeDocument/2006/relationships/hyperlink" Target="https://www.borrowbox.com/" TargetMode="External"/><Relationship Id="rId5" Type="http://schemas.openxmlformats.org/officeDocument/2006/relationships/hyperlink" Target="https://giveabook.org.uk/projects/projectsforschool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11.png"/><Relationship Id="rId7" Type="http://schemas.openxmlformats.org/officeDocument/2006/relationships/image" Target="../media/image13.png"/><Relationship Id="rId8"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World Kid Lit </a:t>
            </a:r>
            <a:endParaRPr/>
          </a:p>
          <a:p>
            <a:pPr indent="0" lvl="0" marL="0" rtl="0" algn="ctr">
              <a:spcBef>
                <a:spcPts val="0"/>
              </a:spcBef>
              <a:spcAft>
                <a:spcPts val="0"/>
              </a:spcAft>
              <a:buNone/>
            </a:pPr>
            <a:r>
              <a:rPr lang="en"/>
              <a:t>Reading Challenge Award</a:t>
            </a:r>
            <a:endParaRPr/>
          </a:p>
        </p:txBody>
      </p:sp>
      <p:sp>
        <p:nvSpPr>
          <p:cNvPr id="67" name="Google Shape;67;p13"/>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2025 entry guidelines</a:t>
            </a:r>
            <a:endParaRPr/>
          </a:p>
        </p:txBody>
      </p:sp>
      <p:pic>
        <p:nvPicPr>
          <p:cNvPr id="68" name="Google Shape;68;p13"/>
          <p:cNvPicPr preferRelativeResize="0"/>
          <p:nvPr/>
        </p:nvPicPr>
        <p:blipFill>
          <a:blip r:embed="rId3">
            <a:alphaModFix/>
          </a:blip>
          <a:stretch>
            <a:fillRect/>
          </a:stretch>
        </p:blipFill>
        <p:spPr>
          <a:xfrm>
            <a:off x="2794000" y="77825"/>
            <a:ext cx="3076575" cy="666750"/>
          </a:xfrm>
          <a:prstGeom prst="rect">
            <a:avLst/>
          </a:prstGeom>
          <a:noFill/>
          <a:ln>
            <a:noFill/>
          </a:ln>
        </p:spPr>
      </p:pic>
      <p:sp>
        <p:nvSpPr>
          <p:cNvPr id="69" name="Google Shape;69;p13"/>
          <p:cNvSpPr txBox="1"/>
          <p:nvPr/>
        </p:nvSpPr>
        <p:spPr>
          <a:xfrm>
            <a:off x="3506400" y="4804800"/>
            <a:ext cx="5637600" cy="3078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1200"/>
              </a:spcAft>
              <a:buNone/>
            </a:pPr>
            <a:r>
              <a:rPr lang="en" sz="800">
                <a:solidFill>
                  <a:schemeClr val="dk2"/>
                </a:solidFill>
                <a:latin typeface="Open Sans"/>
                <a:ea typeface="Open Sans"/>
                <a:cs typeface="Open Sans"/>
                <a:sym typeface="Open Sans"/>
              </a:rPr>
              <a:t>Creative Commons 2025. Please share and name World Kid Lit CIC as the source</a:t>
            </a:r>
            <a:endParaRPr sz="800">
              <a:solidFill>
                <a:schemeClr val="dk2"/>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Firstly, what is World Kid Lit?</a:t>
            </a:r>
            <a:endParaRPr/>
          </a:p>
        </p:txBody>
      </p:sp>
      <p:sp>
        <p:nvSpPr>
          <p:cNvPr id="75" name="Google Shape;75;p14"/>
          <p:cNvSpPr txBox="1"/>
          <p:nvPr>
            <p:ph idx="1" type="body"/>
          </p:nvPr>
        </p:nvSpPr>
        <p:spPr>
          <a:xfrm>
            <a:off x="311700" y="1266325"/>
            <a:ext cx="8520600" cy="3620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world kid lit </a:t>
            </a:r>
            <a:r>
              <a:rPr lang="en"/>
              <a:t>= world literature for young people!</a:t>
            </a:r>
            <a:endParaRPr/>
          </a:p>
          <a:p>
            <a:pPr indent="0" lvl="0" marL="0" rtl="0" algn="l">
              <a:spcBef>
                <a:spcPts val="1200"/>
              </a:spcBef>
              <a:spcAft>
                <a:spcPts val="0"/>
              </a:spcAft>
              <a:buNone/>
            </a:pPr>
            <a:r>
              <a:rPr lang="en"/>
              <a:t>Every September, </a:t>
            </a:r>
            <a:r>
              <a:rPr b="1" lang="en"/>
              <a:t>World Kid Lit Month</a:t>
            </a:r>
            <a:r>
              <a:rPr lang="en"/>
              <a:t> is the time to </a:t>
            </a:r>
            <a:endParaRPr/>
          </a:p>
          <a:p>
            <a:pPr indent="-342900" lvl="0" marL="457200" rtl="0" algn="l">
              <a:spcBef>
                <a:spcPts val="1200"/>
              </a:spcBef>
              <a:spcAft>
                <a:spcPts val="0"/>
              </a:spcAft>
              <a:buSzPts val="1800"/>
              <a:buChar char="●"/>
            </a:pPr>
            <a:r>
              <a:rPr lang="en"/>
              <a:t>Explore global diversity through reading</a:t>
            </a:r>
            <a:endParaRPr/>
          </a:p>
          <a:p>
            <a:pPr indent="-342900" lvl="0" marL="457200" rtl="0" algn="l">
              <a:spcBef>
                <a:spcPts val="0"/>
              </a:spcBef>
              <a:spcAft>
                <a:spcPts val="0"/>
              </a:spcAft>
              <a:buSzPts val="1800"/>
              <a:buChar char="●"/>
            </a:pPr>
            <a:r>
              <a:rPr lang="en"/>
              <a:t>Read and share books from beyond your country</a:t>
            </a:r>
            <a:endParaRPr/>
          </a:p>
          <a:p>
            <a:pPr indent="-342900" lvl="0" marL="457200" rtl="0" algn="l">
              <a:spcBef>
                <a:spcPts val="0"/>
              </a:spcBef>
              <a:spcAft>
                <a:spcPts val="0"/>
              </a:spcAft>
              <a:buSzPts val="1800"/>
              <a:buChar char="●"/>
            </a:pPr>
            <a:r>
              <a:rPr lang="en"/>
              <a:t>Inspire curiosity in young people to become globe-trotting readers</a:t>
            </a:r>
            <a:endParaRPr/>
          </a:p>
          <a:p>
            <a:pPr indent="0" lvl="0" marL="0" rtl="0" algn="l">
              <a:spcBef>
                <a:spcPts val="1200"/>
              </a:spcBef>
              <a:spcAft>
                <a:spcPts val="1200"/>
              </a:spcAft>
              <a:buNone/>
            </a:pPr>
            <a:r>
              <a:rPr lang="en"/>
              <a:t>The </a:t>
            </a:r>
            <a:r>
              <a:rPr b="1" lang="en"/>
              <a:t>Reading Challenge Award </a:t>
            </a:r>
            <a:r>
              <a:rPr lang="en"/>
              <a:t>and World Kid Lit Month (September) are run by World Kid Lit CIC, a UK-based non-profit community interest company that aims to improve awareness of and access to inclusive, international literature for young people</a:t>
            </a:r>
            <a:endParaRPr/>
          </a:p>
        </p:txBody>
      </p:sp>
      <p:pic>
        <p:nvPicPr>
          <p:cNvPr id="76" name="Google Shape;76;p14"/>
          <p:cNvPicPr preferRelativeResize="0"/>
          <p:nvPr/>
        </p:nvPicPr>
        <p:blipFill>
          <a:blip r:embed="rId3">
            <a:alphaModFix/>
          </a:blip>
          <a:stretch>
            <a:fillRect/>
          </a:stretch>
        </p:blipFill>
        <p:spPr>
          <a:xfrm>
            <a:off x="6276213" y="-2324750"/>
            <a:ext cx="5180174"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the World Kid Lit Reading Challenge Award?</a:t>
            </a:r>
            <a:endParaRPr/>
          </a:p>
        </p:txBody>
      </p:sp>
      <p:sp>
        <p:nvSpPr>
          <p:cNvPr id="82" name="Google Shape;82;p15"/>
          <p:cNvSpPr txBox="1"/>
          <p:nvPr>
            <p:ph idx="1" type="body"/>
          </p:nvPr>
        </p:nvSpPr>
        <p:spPr>
          <a:xfrm>
            <a:off x="311700" y="1266325"/>
            <a:ext cx="8520600" cy="352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This is a </a:t>
            </a:r>
            <a:r>
              <a:rPr lang="en"/>
              <a:t>new competition for schools to promote international and inclusive reading</a:t>
            </a:r>
            <a:endParaRPr/>
          </a:p>
          <a:p>
            <a:pPr indent="-342900" lvl="0" marL="457200" rtl="0" algn="l">
              <a:spcBef>
                <a:spcPts val="1200"/>
              </a:spcBef>
              <a:spcAft>
                <a:spcPts val="0"/>
              </a:spcAft>
              <a:buSzPts val="1800"/>
              <a:buChar char="●"/>
            </a:pPr>
            <a:r>
              <a:rPr lang="en"/>
              <a:t>Run a </a:t>
            </a:r>
            <a:r>
              <a:rPr lang="en"/>
              <a:t>World Kid Lit Reading </a:t>
            </a:r>
            <a:r>
              <a:rPr lang="en"/>
              <a:t>Challenge</a:t>
            </a:r>
            <a:r>
              <a:rPr lang="en"/>
              <a:t> in your school, where pupils/students read a range of books from (or set in) other countries, and then share what they have read i</a:t>
            </a:r>
            <a:r>
              <a:rPr lang="en"/>
              <a:t>n a reflective display or presentation</a:t>
            </a:r>
            <a:endParaRPr/>
          </a:p>
          <a:p>
            <a:pPr indent="-342900" lvl="0" marL="457200" rtl="0" algn="l">
              <a:spcBef>
                <a:spcPts val="0"/>
              </a:spcBef>
              <a:spcAft>
                <a:spcPts val="0"/>
              </a:spcAft>
              <a:buSzPts val="1800"/>
              <a:buChar char="●"/>
            </a:pPr>
            <a:r>
              <a:rPr lang="en"/>
              <a:t>Schools are re</a:t>
            </a:r>
            <a:r>
              <a:rPr lang="en"/>
              <a:t>warded for the most imaginative, innovative or inclusive presentations where students reflect on what they’ve read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the 3 award categories?</a:t>
            </a:r>
            <a:endParaRPr/>
          </a:p>
        </p:txBody>
      </p:sp>
      <p:sp>
        <p:nvSpPr>
          <p:cNvPr id="88" name="Google Shape;88;p1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852"/>
              <a:buNone/>
            </a:pPr>
            <a:r>
              <a:rPr lang="en" sz="1595"/>
              <a:t>Three prizes will be awarded, each for one age category:</a:t>
            </a:r>
            <a:endParaRPr sz="1595"/>
          </a:p>
          <a:p>
            <a:pPr indent="0" lvl="0" marL="0" rtl="0" algn="l">
              <a:lnSpc>
                <a:spcPct val="95000"/>
              </a:lnSpc>
              <a:spcBef>
                <a:spcPts val="1200"/>
              </a:spcBef>
              <a:spcAft>
                <a:spcPts val="0"/>
              </a:spcAft>
              <a:buSzPts val="852"/>
              <a:buNone/>
            </a:pPr>
            <a:r>
              <a:rPr b="1" lang="en" sz="1595"/>
              <a:t>Younger category</a:t>
            </a:r>
            <a:endParaRPr b="1" sz="1595"/>
          </a:p>
          <a:p>
            <a:pPr indent="-329882" lvl="0" marL="457200" rtl="0" algn="l">
              <a:lnSpc>
                <a:spcPct val="95000"/>
              </a:lnSpc>
              <a:spcBef>
                <a:spcPts val="1200"/>
              </a:spcBef>
              <a:spcAft>
                <a:spcPts val="0"/>
              </a:spcAft>
              <a:buSzPts val="1595"/>
              <a:buChar char="●"/>
            </a:pPr>
            <a:r>
              <a:rPr lang="en" sz="1595"/>
              <a:t>The books awarded are for children aged 0-6	</a:t>
            </a:r>
            <a:endParaRPr sz="1595"/>
          </a:p>
          <a:p>
            <a:pPr indent="-329882" lvl="0" marL="457200" rtl="0" algn="l">
              <a:lnSpc>
                <a:spcPct val="95000"/>
              </a:lnSpc>
              <a:spcBef>
                <a:spcPts val="0"/>
              </a:spcBef>
              <a:spcAft>
                <a:spcPts val="0"/>
              </a:spcAft>
              <a:buSzPts val="1595"/>
              <a:buChar char="●"/>
            </a:pPr>
            <a:r>
              <a:rPr lang="en" sz="1595"/>
              <a:t>For preschools / kindergarten / elementary / lower primary </a:t>
            </a:r>
            <a:endParaRPr sz="1595"/>
          </a:p>
          <a:p>
            <a:pPr indent="0" lvl="0" marL="0" rtl="0" algn="l">
              <a:lnSpc>
                <a:spcPct val="95000"/>
              </a:lnSpc>
              <a:spcBef>
                <a:spcPts val="1200"/>
              </a:spcBef>
              <a:spcAft>
                <a:spcPts val="0"/>
              </a:spcAft>
              <a:buSzPts val="852"/>
              <a:buNone/>
            </a:pPr>
            <a:r>
              <a:rPr b="1" lang="en" sz="1595"/>
              <a:t>Middle category</a:t>
            </a:r>
            <a:endParaRPr b="1" sz="1595"/>
          </a:p>
          <a:p>
            <a:pPr indent="-329882" lvl="0" marL="457200" rtl="0" algn="l">
              <a:lnSpc>
                <a:spcPct val="95000"/>
              </a:lnSpc>
              <a:spcBef>
                <a:spcPts val="1200"/>
              </a:spcBef>
              <a:spcAft>
                <a:spcPts val="0"/>
              </a:spcAft>
              <a:buSzPts val="1595"/>
              <a:buChar char="●"/>
            </a:pPr>
            <a:r>
              <a:rPr lang="en" sz="1595"/>
              <a:t>The books awarded are for children aged 7-12	</a:t>
            </a:r>
            <a:endParaRPr sz="1595"/>
          </a:p>
          <a:p>
            <a:pPr indent="-329882" lvl="0" marL="457200" rtl="0" algn="l">
              <a:lnSpc>
                <a:spcPct val="95000"/>
              </a:lnSpc>
              <a:spcBef>
                <a:spcPts val="0"/>
              </a:spcBef>
              <a:spcAft>
                <a:spcPts val="0"/>
              </a:spcAft>
              <a:buSzPts val="1595"/>
              <a:buChar char="●"/>
            </a:pPr>
            <a:r>
              <a:rPr lang="en" sz="1595"/>
              <a:t>For junior school s/ middle schools </a:t>
            </a:r>
            <a:endParaRPr sz="1595"/>
          </a:p>
          <a:p>
            <a:pPr indent="0" lvl="0" marL="0" rtl="0" algn="l">
              <a:lnSpc>
                <a:spcPct val="95000"/>
              </a:lnSpc>
              <a:spcBef>
                <a:spcPts val="1200"/>
              </a:spcBef>
              <a:spcAft>
                <a:spcPts val="0"/>
              </a:spcAft>
              <a:buSzPts val="852"/>
              <a:buNone/>
            </a:pPr>
            <a:r>
              <a:rPr b="1" lang="en" sz="1595"/>
              <a:t>Older category</a:t>
            </a:r>
            <a:endParaRPr b="1" sz="1595"/>
          </a:p>
          <a:p>
            <a:pPr indent="-329882" lvl="0" marL="457200" rtl="0" algn="l">
              <a:lnSpc>
                <a:spcPct val="95000"/>
              </a:lnSpc>
              <a:spcBef>
                <a:spcPts val="1200"/>
              </a:spcBef>
              <a:spcAft>
                <a:spcPts val="0"/>
              </a:spcAft>
              <a:buSzPts val="1595"/>
              <a:buChar char="●"/>
            </a:pPr>
            <a:r>
              <a:rPr lang="en" sz="1595"/>
              <a:t>The books awarded are for children aged 13+ 		</a:t>
            </a:r>
            <a:endParaRPr sz="1595"/>
          </a:p>
          <a:p>
            <a:pPr indent="-329882" lvl="0" marL="457200" rtl="0" algn="l">
              <a:lnSpc>
                <a:spcPct val="95000"/>
              </a:lnSpc>
              <a:spcBef>
                <a:spcPts val="0"/>
              </a:spcBef>
              <a:spcAft>
                <a:spcPts val="0"/>
              </a:spcAft>
              <a:buSzPts val="1595"/>
              <a:buChar char="●"/>
            </a:pPr>
            <a:r>
              <a:rPr lang="en" sz="1595"/>
              <a:t>For secondary / high schools </a:t>
            </a:r>
            <a:endParaRPr sz="1595"/>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we enter more than one category?</a:t>
            </a:r>
            <a:endParaRPr/>
          </a:p>
        </p:txBody>
      </p:sp>
      <p:sp>
        <p:nvSpPr>
          <p:cNvPr id="94" name="Google Shape;94;p1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Yes. </a:t>
            </a:r>
            <a:r>
              <a:rPr b="1" lang="en"/>
              <a:t>If your Reading Challenge project includes students across the age brackets</a:t>
            </a:r>
            <a:r>
              <a:rPr lang="en"/>
              <a:t>, </a:t>
            </a:r>
            <a:r>
              <a:rPr lang="en"/>
              <a:t>you can submit up to three entries for the World Kid Lit Reading Challenge Award:</a:t>
            </a:r>
            <a:endParaRPr/>
          </a:p>
          <a:p>
            <a:pPr indent="-334327" lvl="0" marL="457200" rtl="0" algn="l">
              <a:spcBef>
                <a:spcPts val="1200"/>
              </a:spcBef>
              <a:spcAft>
                <a:spcPts val="0"/>
              </a:spcAft>
              <a:buSzPct val="100000"/>
              <a:buChar char="●"/>
            </a:pPr>
            <a:r>
              <a:rPr lang="en"/>
              <a:t>Younger category 0-6</a:t>
            </a:r>
            <a:endParaRPr/>
          </a:p>
          <a:p>
            <a:pPr indent="-334327" lvl="0" marL="457200" rtl="0" algn="l">
              <a:spcBef>
                <a:spcPts val="0"/>
              </a:spcBef>
              <a:spcAft>
                <a:spcPts val="0"/>
              </a:spcAft>
              <a:buSzPct val="100000"/>
              <a:buChar char="●"/>
            </a:pPr>
            <a:r>
              <a:rPr lang="en"/>
              <a:t>Middle category 7-12</a:t>
            </a:r>
            <a:endParaRPr/>
          </a:p>
          <a:p>
            <a:pPr indent="-334327" lvl="0" marL="457200" rtl="0" algn="l">
              <a:spcBef>
                <a:spcPts val="0"/>
              </a:spcBef>
              <a:spcAft>
                <a:spcPts val="0"/>
              </a:spcAft>
              <a:buSzPct val="100000"/>
              <a:buChar char="●"/>
            </a:pPr>
            <a:r>
              <a:rPr lang="en"/>
              <a:t>Older category 13+</a:t>
            </a:r>
            <a:endParaRPr/>
          </a:p>
          <a:p>
            <a:pPr indent="0" lvl="0" marL="0" rtl="0" algn="l">
              <a:spcBef>
                <a:spcPts val="1200"/>
              </a:spcBef>
              <a:spcAft>
                <a:spcPts val="0"/>
              </a:spcAft>
              <a:buNone/>
            </a:pPr>
            <a:r>
              <a:rPr lang="en"/>
              <a:t>The main factor to consider when entering a category is what type of books you would prefer to win, if your school won the Award.</a:t>
            </a:r>
            <a:endParaRPr/>
          </a:p>
          <a:p>
            <a:pPr indent="0" lvl="0" marL="0" rtl="0" algn="l">
              <a:spcBef>
                <a:spcPts val="1200"/>
              </a:spcBef>
              <a:spcAft>
                <a:spcPts val="1200"/>
              </a:spcAft>
              <a:buNone/>
            </a:pPr>
            <a:r>
              <a:rPr lang="en"/>
              <a:t>For example, if your school’s project includes students aged 11-16, but would you prefer to receive a book bundle of teen/YA books, if your school won, then it’s best to enter the 13+ category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run a World Kid Lit Reading Challenge?</a:t>
            </a:r>
            <a:endParaRPr/>
          </a:p>
        </p:txBody>
      </p:sp>
      <p:sp>
        <p:nvSpPr>
          <p:cNvPr id="100" name="Google Shape;100;p18"/>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Promote reading for pleasure</a:t>
            </a:r>
            <a:r>
              <a:rPr lang="en"/>
              <a:t> - nothing like a competitive challenge to get young people reading! </a:t>
            </a:r>
            <a:endParaRPr/>
          </a:p>
          <a:p>
            <a:pPr indent="-342900" lvl="0" marL="457200" rtl="0" algn="l">
              <a:spcBef>
                <a:spcPts val="0"/>
              </a:spcBef>
              <a:spcAft>
                <a:spcPts val="0"/>
              </a:spcAft>
              <a:buSzPts val="1800"/>
              <a:buChar char="●"/>
            </a:pPr>
            <a:r>
              <a:rPr b="1" lang="en"/>
              <a:t>Creativity</a:t>
            </a:r>
            <a:r>
              <a:rPr lang="en"/>
              <a:t> - schools can choose the scale and scope of their challenge, when they run it, and how they present the results</a:t>
            </a:r>
            <a:endParaRPr/>
          </a:p>
          <a:p>
            <a:pPr indent="-342900" lvl="0" marL="457200" rtl="0" algn="l">
              <a:spcBef>
                <a:spcPts val="0"/>
              </a:spcBef>
              <a:spcAft>
                <a:spcPts val="0"/>
              </a:spcAft>
              <a:buSzPts val="1800"/>
              <a:buChar char="●"/>
            </a:pPr>
            <a:r>
              <a:rPr b="1" lang="en"/>
              <a:t>Global inclusion </a:t>
            </a:r>
            <a:r>
              <a:rPr lang="en"/>
              <a:t>- find out about the world’s best books in translation from other languages, and books in English from or set in other countries</a:t>
            </a:r>
            <a:endParaRPr/>
          </a:p>
          <a:p>
            <a:pPr indent="-342900" lvl="0" marL="457200" rtl="0" algn="l">
              <a:spcBef>
                <a:spcPts val="0"/>
              </a:spcBef>
              <a:spcAft>
                <a:spcPts val="0"/>
              </a:spcAft>
              <a:buSzPts val="1800"/>
              <a:buChar char="●"/>
            </a:pPr>
            <a:r>
              <a:rPr b="1" lang="en"/>
              <a:t>Whole school engagement</a:t>
            </a:r>
            <a:r>
              <a:rPr lang="en"/>
              <a:t> - all ages can take part including staff</a:t>
            </a:r>
            <a:endParaRPr/>
          </a:p>
          <a:p>
            <a:pPr indent="-342900" lvl="0" marL="457200" rtl="0" algn="l">
              <a:spcBef>
                <a:spcPts val="0"/>
              </a:spcBef>
              <a:spcAft>
                <a:spcPts val="0"/>
              </a:spcAft>
              <a:buSzPts val="1800"/>
              <a:buChar char="●"/>
            </a:pPr>
            <a:r>
              <a:rPr b="1" lang="en"/>
              <a:t>Diversifying the curriculum</a:t>
            </a:r>
            <a:r>
              <a:rPr lang="en"/>
              <a:t> - your school’s challenge could be a standalone reading for pleasure project, or integrated into the curriculum for English, history, </a:t>
            </a:r>
            <a:r>
              <a:rPr lang="en"/>
              <a:t>geography</a:t>
            </a:r>
            <a:r>
              <a:rPr lang="en"/>
              <a:t>, religious studies, art, foreign languages…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Does the Reading Challenge have to be in September?</a:t>
            </a:r>
            <a:endParaRPr/>
          </a:p>
        </p:txBody>
      </p:sp>
      <p:sp>
        <p:nvSpPr>
          <p:cNvPr id="106" name="Google Shape;106;p19"/>
          <p:cNvSpPr txBox="1"/>
          <p:nvPr>
            <p:ph idx="1" type="body"/>
          </p:nvPr>
        </p:nvSpPr>
        <p:spPr>
          <a:xfrm>
            <a:off x="311700" y="1266325"/>
            <a:ext cx="8520600" cy="33027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a:t>No! You can run your reading challenge when it suits your </a:t>
            </a:r>
            <a:r>
              <a:rPr lang="en"/>
              <a:t>school calendar. </a:t>
            </a:r>
            <a:endParaRPr/>
          </a:p>
          <a:p>
            <a:pPr indent="0" lvl="0" marL="0" rtl="0" algn="l">
              <a:spcBef>
                <a:spcPts val="1200"/>
              </a:spcBef>
              <a:spcAft>
                <a:spcPts val="0"/>
              </a:spcAft>
              <a:buNone/>
            </a:pPr>
            <a:r>
              <a:rPr lang="en"/>
              <a:t>Some examples …</a:t>
            </a:r>
            <a:endParaRPr/>
          </a:p>
          <a:p>
            <a:pPr indent="-325755" lvl="0" marL="457200" rtl="0" algn="l">
              <a:spcBef>
                <a:spcPts val="1200"/>
              </a:spcBef>
              <a:spcAft>
                <a:spcPts val="0"/>
              </a:spcAft>
              <a:buSzPct val="100000"/>
              <a:buChar char="●"/>
            </a:pPr>
            <a:r>
              <a:rPr b="1" lang="en"/>
              <a:t>1-day challenge </a:t>
            </a:r>
            <a:r>
              <a:rPr lang="en"/>
              <a:t>to see how many countries you can visit by book , e.g. on</a:t>
            </a:r>
            <a:r>
              <a:rPr b="1" lang="en"/>
              <a:t> </a:t>
            </a:r>
            <a:r>
              <a:rPr lang="en"/>
              <a:t>World Book Day (March/April)</a:t>
            </a:r>
            <a:endParaRPr/>
          </a:p>
          <a:p>
            <a:pPr indent="-325755" lvl="0" marL="457200" rtl="0" algn="l">
              <a:spcBef>
                <a:spcPts val="0"/>
              </a:spcBef>
              <a:spcAft>
                <a:spcPts val="0"/>
              </a:spcAft>
              <a:buSzPct val="100000"/>
              <a:buChar char="●"/>
            </a:pPr>
            <a:r>
              <a:rPr b="1" lang="en"/>
              <a:t>1-week</a:t>
            </a:r>
            <a:r>
              <a:rPr lang="en"/>
              <a:t> challenge, e.g. reading around Europe for European Day of Languages (26 Sept), or r</a:t>
            </a:r>
            <a:r>
              <a:rPr lang="en"/>
              <a:t>eading refugee stories for</a:t>
            </a:r>
            <a:r>
              <a:rPr lang="en"/>
              <a:t> Refugee Week in June</a:t>
            </a:r>
            <a:endParaRPr/>
          </a:p>
          <a:p>
            <a:pPr indent="-325755" lvl="0" marL="457200" rtl="0" algn="l">
              <a:spcBef>
                <a:spcPts val="0"/>
              </a:spcBef>
              <a:spcAft>
                <a:spcPts val="0"/>
              </a:spcAft>
              <a:buSzPct val="100000"/>
              <a:buChar char="●"/>
            </a:pPr>
            <a:r>
              <a:rPr b="1" lang="en"/>
              <a:t>1-month</a:t>
            </a:r>
            <a:r>
              <a:rPr lang="en"/>
              <a:t> read around the world challenge in September</a:t>
            </a:r>
            <a:endParaRPr/>
          </a:p>
          <a:p>
            <a:pPr indent="-325755" lvl="0" marL="457200" rtl="0" algn="l">
              <a:spcBef>
                <a:spcPts val="0"/>
              </a:spcBef>
              <a:spcAft>
                <a:spcPts val="0"/>
              </a:spcAft>
              <a:buSzPct val="100000"/>
              <a:buChar char="●"/>
            </a:pPr>
            <a:r>
              <a:rPr b="1" lang="en"/>
              <a:t>6–week/3-month</a:t>
            </a:r>
            <a:r>
              <a:rPr lang="en"/>
              <a:t> long globe-trotting reading challenge over the summer (depending on how long your school’s summer vacation is!)</a:t>
            </a:r>
            <a:endParaRPr/>
          </a:p>
          <a:p>
            <a:pPr indent="-325755" lvl="0" marL="457200" rtl="0" algn="l">
              <a:spcBef>
                <a:spcPts val="0"/>
              </a:spcBef>
              <a:spcAft>
                <a:spcPts val="0"/>
              </a:spcAft>
              <a:buSzPct val="100000"/>
              <a:buChar char="●"/>
            </a:pPr>
            <a:r>
              <a:rPr b="1" lang="en"/>
              <a:t>1-year</a:t>
            </a:r>
            <a:r>
              <a:rPr lang="en"/>
              <a:t> reading challenge over the course of the </a:t>
            </a:r>
            <a:r>
              <a:rPr lang="en"/>
              <a:t>school</a:t>
            </a:r>
            <a:r>
              <a:rPr lang="en"/>
              <a:t> year</a:t>
            </a:r>
            <a:endParaRPr/>
          </a:p>
          <a:p>
            <a:pPr indent="-325755" lvl="0" marL="457200" rtl="0" algn="l">
              <a:spcBef>
                <a:spcPts val="0"/>
              </a:spcBef>
              <a:spcAft>
                <a:spcPts val="0"/>
              </a:spcAft>
              <a:buSzPct val="100000"/>
              <a:buChar char="●"/>
            </a:pPr>
            <a:r>
              <a:rPr b="1" lang="en"/>
              <a:t>7-year</a:t>
            </a:r>
            <a:r>
              <a:rPr lang="en"/>
              <a:t> reading challenge following a class </a:t>
            </a:r>
            <a:r>
              <a:rPr lang="en"/>
              <a:t>throughout</a:t>
            </a:r>
            <a:r>
              <a:rPr lang="en"/>
              <a:t> primary school. How many c</a:t>
            </a:r>
            <a:r>
              <a:rPr lang="en"/>
              <a:t>ountries can your class travel to by book over 7 years?!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Should the Reading Challenge involve the whole school?</a:t>
            </a:r>
            <a:endParaRPr/>
          </a:p>
        </p:txBody>
      </p:sp>
      <p:sp>
        <p:nvSpPr>
          <p:cNvPr id="112" name="Google Shape;112;p20"/>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Not necessarily. The challenge can involve as many or few young people as you like. It could be one class, one year group, or the whole school</a:t>
            </a:r>
            <a:endParaRPr/>
          </a:p>
          <a:p>
            <a:pPr indent="-342900" lvl="0" marL="457200" rtl="0" algn="l">
              <a:spcBef>
                <a:spcPts val="0"/>
              </a:spcBef>
              <a:spcAft>
                <a:spcPts val="0"/>
              </a:spcAft>
              <a:buSzPts val="1800"/>
              <a:buChar char="●"/>
            </a:pPr>
            <a:r>
              <a:rPr lang="en"/>
              <a:t>It could be a project just for one group of students requiring additional support with reading</a:t>
            </a:r>
            <a:endParaRPr/>
          </a:p>
          <a:p>
            <a:pPr indent="-342900" lvl="0" marL="457200" rtl="0" algn="l">
              <a:spcBef>
                <a:spcPts val="0"/>
              </a:spcBef>
              <a:spcAft>
                <a:spcPts val="0"/>
              </a:spcAft>
              <a:buSzPts val="1800"/>
              <a:buChar char="●"/>
            </a:pPr>
            <a:r>
              <a:rPr lang="en"/>
              <a:t>But bear in mind the judging criteria: one criterion is the number of pupils participating and </a:t>
            </a:r>
            <a:r>
              <a:rPr i="1" lang="en"/>
              <a:t>how</a:t>
            </a:r>
            <a:r>
              <a:rPr lang="en"/>
              <a:t> they participated</a:t>
            </a:r>
            <a:endParaRPr/>
          </a:p>
          <a:p>
            <a:pPr indent="-342900" lvl="0" marL="457200" rtl="0" algn="l">
              <a:spcBef>
                <a:spcPts val="0"/>
              </a:spcBef>
              <a:spcAft>
                <a:spcPts val="0"/>
              </a:spcAft>
              <a:buSzPts val="1800"/>
              <a:buChar char="●"/>
            </a:pPr>
            <a:r>
              <a:rPr lang="en"/>
              <a:t>It could even be a challenge just for staff: this could win the Award if it’s an innovative </a:t>
            </a:r>
            <a:r>
              <a:rPr lang="en"/>
              <a:t>presentation</a:t>
            </a:r>
            <a:r>
              <a:rPr lang="en"/>
              <a:t> that inspires curiosity in readers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do schools enter the Award?</a:t>
            </a:r>
            <a:endParaRPr/>
          </a:p>
        </p:txBody>
      </p:sp>
      <p:sp>
        <p:nvSpPr>
          <p:cNvPr id="118" name="Google Shape;118;p21"/>
          <p:cNvSpPr txBox="1"/>
          <p:nvPr>
            <p:ph idx="1" type="body"/>
          </p:nvPr>
        </p:nvSpPr>
        <p:spPr>
          <a:xfrm>
            <a:off x="311700" y="1266325"/>
            <a:ext cx="8520600" cy="33027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Plan and run your </a:t>
            </a:r>
            <a:r>
              <a:rPr lang="en"/>
              <a:t>World Kid Lit Reading Challenge</a:t>
            </a:r>
            <a:r>
              <a:rPr lang="en"/>
              <a:t> at any point of the year, aiming to have a display or write-up ready to share by early October</a:t>
            </a:r>
            <a:endParaRPr/>
          </a:p>
          <a:p>
            <a:pPr indent="-342900" lvl="0" marL="457200" rtl="0" algn="l">
              <a:spcBef>
                <a:spcPts val="0"/>
              </a:spcBef>
              <a:spcAft>
                <a:spcPts val="0"/>
              </a:spcAft>
              <a:buSzPts val="1800"/>
              <a:buChar char="●"/>
            </a:pPr>
            <a:r>
              <a:rPr lang="en"/>
              <a:t>The display or write-up could be </a:t>
            </a:r>
            <a:endParaRPr/>
          </a:p>
          <a:p>
            <a:pPr indent="-330200" lvl="1" marL="914400" rtl="0" algn="l">
              <a:spcBef>
                <a:spcPts val="0"/>
              </a:spcBef>
              <a:spcAft>
                <a:spcPts val="0"/>
              </a:spcAft>
              <a:buSzPts val="1600"/>
              <a:buChar char="○"/>
            </a:pPr>
            <a:r>
              <a:rPr b="1" lang="en" sz="1600"/>
              <a:t>online</a:t>
            </a:r>
            <a:r>
              <a:rPr lang="en" sz="1600"/>
              <a:t> (e.g. in a school newsletter, a blog, the school website, on social media), or a </a:t>
            </a:r>
            <a:endParaRPr sz="1600"/>
          </a:p>
          <a:p>
            <a:pPr indent="-330200" lvl="1" marL="914400" rtl="0" algn="l">
              <a:spcBef>
                <a:spcPts val="0"/>
              </a:spcBef>
              <a:spcAft>
                <a:spcPts val="0"/>
              </a:spcAft>
              <a:buSzPts val="1600"/>
              <a:buChar char="○"/>
            </a:pPr>
            <a:r>
              <a:rPr b="1" lang="en" sz="1600"/>
              <a:t>physical display</a:t>
            </a:r>
            <a:r>
              <a:rPr lang="en" sz="1600"/>
              <a:t> (e.g. a wall or window display in the library or classroom, an art installation, an assembly or performance) which is photographed or videoed</a:t>
            </a:r>
            <a:endParaRPr sz="1600"/>
          </a:p>
          <a:p>
            <a:pPr indent="-342900" lvl="0" marL="457200" rtl="0" algn="l">
              <a:spcBef>
                <a:spcPts val="0"/>
              </a:spcBef>
              <a:spcAft>
                <a:spcPts val="0"/>
              </a:spcAft>
              <a:buSzPts val="1800"/>
              <a:buChar char="●"/>
            </a:pPr>
            <a:r>
              <a:rPr lang="en"/>
              <a:t>Between </a:t>
            </a:r>
            <a:r>
              <a:rPr b="1" lang="en">
                <a:highlight>
                  <a:srgbClr val="FFD966"/>
                </a:highlight>
              </a:rPr>
              <a:t>1 September </a:t>
            </a:r>
            <a:r>
              <a:rPr lang="en">
                <a:highlight>
                  <a:srgbClr val="FFD966"/>
                </a:highlight>
              </a:rPr>
              <a:t>and </a:t>
            </a:r>
            <a:r>
              <a:rPr b="1" lang="en">
                <a:highlight>
                  <a:srgbClr val="FFD966"/>
                </a:highlight>
              </a:rPr>
              <a:t>10 October 2025,</a:t>
            </a:r>
            <a:r>
              <a:rPr lang="en">
                <a:highlight>
                  <a:srgbClr val="FFD966"/>
                </a:highlight>
              </a:rPr>
              <a:t> </a:t>
            </a:r>
            <a:r>
              <a:rPr lang="en"/>
              <a:t>submit photos and/or videos of your display or a link to your write-up to the judging committee at World Kid Lit using the online form (the URL will be published when the prize opens for entries 1 September 2025)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When will the winners be announced?</a:t>
            </a:r>
            <a:endParaRPr/>
          </a:p>
        </p:txBody>
      </p:sp>
      <p:sp>
        <p:nvSpPr>
          <p:cNvPr id="124" name="Google Shape;124;p22"/>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3 winning schools will be announced by mid-November</a:t>
            </a:r>
            <a:endParaRPr/>
          </a:p>
          <a:p>
            <a:pPr indent="-342900" lvl="0" marL="457200" rtl="0" algn="l">
              <a:spcBef>
                <a:spcPts val="0"/>
              </a:spcBef>
              <a:spcAft>
                <a:spcPts val="0"/>
              </a:spcAft>
              <a:buSzPts val="1800"/>
              <a:buChar char="●"/>
            </a:pPr>
            <a:r>
              <a:rPr lang="en"/>
              <a:t>Prizes will be sent out in late November </a:t>
            </a:r>
            <a:endParaRPr/>
          </a:p>
        </p:txBody>
      </p:sp>
      <p:pic>
        <p:nvPicPr>
          <p:cNvPr id="125" name="Google Shape;125;p22"/>
          <p:cNvPicPr preferRelativeResize="0"/>
          <p:nvPr/>
        </p:nvPicPr>
        <p:blipFill>
          <a:blip r:embed="rId3">
            <a:alphaModFix/>
          </a:blip>
          <a:stretch>
            <a:fillRect/>
          </a:stretch>
        </p:blipFill>
        <p:spPr>
          <a:xfrm rot="-457953">
            <a:off x="173347" y="3427771"/>
            <a:ext cx="1773483" cy="145766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the prizes?</a:t>
            </a:r>
            <a:endParaRPr/>
          </a:p>
        </p:txBody>
      </p:sp>
      <p:sp>
        <p:nvSpPr>
          <p:cNvPr id="131" name="Google Shape;131;p23"/>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Each of the 3 </a:t>
            </a:r>
            <a:r>
              <a:rPr lang="en"/>
              <a:t>winning schools receive</a:t>
            </a:r>
            <a:endParaRPr/>
          </a:p>
          <a:p>
            <a:pPr indent="-342900" lvl="0" marL="457200" rtl="0" algn="l">
              <a:spcBef>
                <a:spcPts val="1200"/>
              </a:spcBef>
              <a:spcAft>
                <a:spcPts val="0"/>
              </a:spcAft>
              <a:buSzPts val="1800"/>
              <a:buChar char="●"/>
            </a:pPr>
            <a:r>
              <a:rPr lang="en"/>
              <a:t>An i</a:t>
            </a:r>
            <a:r>
              <a:rPr lang="en"/>
              <a:t>nternational </a:t>
            </a:r>
            <a:r>
              <a:rPr b="1" lang="en"/>
              <a:t>b</a:t>
            </a:r>
            <a:r>
              <a:rPr b="1" lang="en"/>
              <a:t>ook bundle</a:t>
            </a:r>
            <a:r>
              <a:rPr lang="en"/>
              <a:t> of 10 books for the school library: two books for each continent (Africa, Americas, Asia, Europe, Oceania)</a:t>
            </a:r>
            <a:endParaRPr/>
          </a:p>
          <a:p>
            <a:pPr indent="-342900" lvl="0" marL="457200" rtl="0" algn="l">
              <a:spcBef>
                <a:spcPts val="0"/>
              </a:spcBef>
              <a:spcAft>
                <a:spcPts val="0"/>
              </a:spcAft>
              <a:buSzPts val="1800"/>
              <a:buChar char="●"/>
            </a:pPr>
            <a:r>
              <a:rPr lang="en"/>
              <a:t>A </a:t>
            </a:r>
            <a:r>
              <a:rPr b="1" lang="en"/>
              <a:t>certificate </a:t>
            </a:r>
            <a:r>
              <a:rPr lang="en"/>
              <a:t>for the school</a:t>
            </a:r>
            <a:endParaRPr/>
          </a:p>
        </p:txBody>
      </p:sp>
      <p:pic>
        <p:nvPicPr>
          <p:cNvPr id="132" name="Google Shape;132;p23"/>
          <p:cNvPicPr preferRelativeResize="0"/>
          <p:nvPr/>
        </p:nvPicPr>
        <p:blipFill>
          <a:blip r:embed="rId3">
            <a:alphaModFix/>
          </a:blip>
          <a:stretch>
            <a:fillRect/>
          </a:stretch>
        </p:blipFill>
        <p:spPr>
          <a:xfrm>
            <a:off x="1063575" y="3073373"/>
            <a:ext cx="6701074" cy="1823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Does it cost to enter?</a:t>
            </a:r>
            <a:endParaRPr/>
          </a:p>
        </p:txBody>
      </p:sp>
      <p:sp>
        <p:nvSpPr>
          <p:cNvPr id="138" name="Google Shape;138;p2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No, it is free to enter the Reading Challenge Award!</a:t>
            </a:r>
            <a:endParaRPr/>
          </a:p>
          <a:p>
            <a:pPr indent="0" lvl="0" marL="0" rtl="0" algn="l">
              <a:spcBef>
                <a:spcPts val="1200"/>
              </a:spcBef>
              <a:spcAft>
                <a:spcPts val="0"/>
              </a:spcAft>
              <a:buNone/>
            </a:pPr>
            <a:r>
              <a:rPr lang="en"/>
              <a:t>The main costs for schools are acquiring books for students (and staff) to read, and making a display or presentation </a:t>
            </a:r>
            <a:endParaRPr/>
          </a:p>
          <a:p>
            <a:pPr indent="0" lvl="0" marL="0" rtl="0" algn="l">
              <a:spcBef>
                <a:spcPts val="1200"/>
              </a:spcBef>
              <a:spcAft>
                <a:spcPts val="0"/>
              </a:spcAft>
              <a:buNone/>
            </a:pPr>
            <a:r>
              <a:rPr lang="en"/>
              <a:t>See this slide for more ideas of how to obtain international books on a budget: </a:t>
            </a:r>
            <a:endParaRPr/>
          </a:p>
          <a:p>
            <a:pPr indent="0" lvl="0" marL="0" rtl="0" algn="l">
              <a:spcBef>
                <a:spcPts val="1200"/>
              </a:spcBef>
              <a:spcAft>
                <a:spcPts val="1200"/>
              </a:spcAft>
              <a:buNone/>
            </a:pPr>
            <a:r>
              <a:rPr lang="en"/>
              <a:t>&gt;&gt;  </a:t>
            </a:r>
            <a:r>
              <a:rPr b="1" lang="en" sz="3200">
                <a:solidFill>
                  <a:schemeClr val="accent1"/>
                </a:solidFill>
                <a:latin typeface="PT Sans Narrow"/>
                <a:ea typeface="PT Sans Narrow"/>
                <a:cs typeface="PT Sans Narrow"/>
                <a:sym typeface="PT Sans Narrow"/>
              </a:rPr>
              <a:t>How can we obtain books for our school?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sort of books should we read?</a:t>
            </a:r>
            <a:endParaRPr/>
          </a:p>
        </p:txBody>
      </p:sp>
      <p:sp>
        <p:nvSpPr>
          <p:cNvPr id="144" name="Google Shape;144;p25"/>
          <p:cNvSpPr txBox="1"/>
          <p:nvPr>
            <p:ph idx="1" type="body"/>
          </p:nvPr>
        </p:nvSpPr>
        <p:spPr>
          <a:xfrm>
            <a:off x="311700" y="1266325"/>
            <a:ext cx="8520600" cy="33027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Anything you like! The Award is for schools and settings where English is one of the main spoken languages, but the books read could include books </a:t>
            </a:r>
            <a:r>
              <a:rPr lang="en"/>
              <a:t>written in English, ones translated into English, and ones in other languages. </a:t>
            </a:r>
            <a:endParaRPr/>
          </a:p>
          <a:p>
            <a:pPr indent="0" lvl="0" marL="0" rtl="0" algn="l">
              <a:spcBef>
                <a:spcPts val="1200"/>
              </a:spcBef>
              <a:spcAft>
                <a:spcPts val="0"/>
              </a:spcAft>
              <a:buNone/>
            </a:pPr>
            <a:r>
              <a:rPr lang="en"/>
              <a:t>At World Kid Lit, we think of ‘world literature for young people’ as including:</a:t>
            </a:r>
            <a:endParaRPr/>
          </a:p>
          <a:p>
            <a:pPr indent="-334327" lvl="0" marL="457200" rtl="0" algn="l">
              <a:spcBef>
                <a:spcPts val="1200"/>
              </a:spcBef>
              <a:spcAft>
                <a:spcPts val="0"/>
              </a:spcAft>
              <a:buSzPct val="100000"/>
              <a:buChar char="●"/>
            </a:pPr>
            <a:r>
              <a:rPr lang="en"/>
              <a:t>Books </a:t>
            </a:r>
            <a:r>
              <a:rPr b="1" lang="en"/>
              <a:t>translated into English </a:t>
            </a:r>
            <a:r>
              <a:rPr lang="en"/>
              <a:t>from another language </a:t>
            </a:r>
            <a:endParaRPr/>
          </a:p>
          <a:p>
            <a:pPr indent="-334327" lvl="0" marL="457200" rtl="0" algn="l">
              <a:spcBef>
                <a:spcPts val="0"/>
              </a:spcBef>
              <a:spcAft>
                <a:spcPts val="0"/>
              </a:spcAft>
              <a:buSzPct val="100000"/>
              <a:buChar char="●"/>
            </a:pPr>
            <a:r>
              <a:rPr lang="en"/>
              <a:t>Books first published in English </a:t>
            </a:r>
            <a:r>
              <a:rPr b="1" lang="en"/>
              <a:t>outside of the UK and USA </a:t>
            </a:r>
            <a:endParaRPr b="1"/>
          </a:p>
          <a:p>
            <a:pPr indent="-334327" lvl="0" marL="457200" rtl="0" algn="l">
              <a:spcBef>
                <a:spcPts val="0"/>
              </a:spcBef>
              <a:spcAft>
                <a:spcPts val="0"/>
              </a:spcAft>
              <a:buSzPct val="100000"/>
              <a:buChar char="●"/>
            </a:pPr>
            <a:r>
              <a:rPr lang="en"/>
              <a:t>Books by authors </a:t>
            </a:r>
            <a:r>
              <a:rPr b="1" lang="en"/>
              <a:t>from </a:t>
            </a:r>
            <a:r>
              <a:rPr lang="en"/>
              <a:t>a different country than your own</a:t>
            </a:r>
            <a:endParaRPr/>
          </a:p>
          <a:p>
            <a:pPr indent="-334327" lvl="0" marL="457200" rtl="0" algn="l">
              <a:spcBef>
                <a:spcPts val="0"/>
              </a:spcBef>
              <a:spcAft>
                <a:spcPts val="0"/>
              </a:spcAft>
              <a:buSzPct val="100000"/>
              <a:buChar char="●"/>
            </a:pPr>
            <a:r>
              <a:rPr lang="en"/>
              <a:t>Books by authors </a:t>
            </a:r>
            <a:r>
              <a:rPr b="1" lang="en"/>
              <a:t>set in </a:t>
            </a:r>
            <a:r>
              <a:rPr lang="en"/>
              <a:t>a different country than your own, by authors with lived experience of that country and culture </a:t>
            </a:r>
            <a:endParaRPr/>
          </a:p>
          <a:p>
            <a:pPr indent="-334327" lvl="0" marL="457200" rtl="0" algn="l">
              <a:spcBef>
                <a:spcPts val="0"/>
              </a:spcBef>
              <a:spcAft>
                <a:spcPts val="0"/>
              </a:spcAft>
              <a:buSzPct val="100000"/>
              <a:buChar char="●"/>
            </a:pPr>
            <a:r>
              <a:rPr lang="en"/>
              <a:t>Bilingual books, and stories and poetry exploring bilingual and mixed heritage families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the judging criteria?</a:t>
            </a:r>
            <a:endParaRPr/>
          </a:p>
        </p:txBody>
      </p:sp>
      <p:sp>
        <p:nvSpPr>
          <p:cNvPr id="150" name="Google Shape;150;p26"/>
          <p:cNvSpPr txBox="1"/>
          <p:nvPr>
            <p:ph idx="1" type="body"/>
          </p:nvPr>
        </p:nvSpPr>
        <p:spPr>
          <a:xfrm>
            <a:off x="311700" y="1266325"/>
            <a:ext cx="8520600" cy="33027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0"/>
              </a:spcAft>
              <a:buNone/>
            </a:pPr>
            <a:r>
              <a:rPr lang="en"/>
              <a:t>To encourage schools to think creatively about reading diversely and internationally, and to encourage broad participation (not just the most confident readers), the prizes are awarded taking into consideration the following criteria: </a:t>
            </a:r>
            <a:endParaRPr/>
          </a:p>
          <a:p>
            <a:pPr indent="-334327" lvl="0" marL="457200" rtl="0" algn="l">
              <a:spcBef>
                <a:spcPts val="1200"/>
              </a:spcBef>
              <a:spcAft>
                <a:spcPts val="0"/>
              </a:spcAft>
              <a:buSzPct val="100000"/>
              <a:buChar char="●"/>
            </a:pPr>
            <a:r>
              <a:rPr lang="en"/>
              <a:t>Number of books read as part of the school challenge</a:t>
            </a:r>
            <a:endParaRPr/>
          </a:p>
          <a:p>
            <a:pPr indent="-334327" lvl="0" marL="457200" rtl="0" algn="l">
              <a:spcBef>
                <a:spcPts val="0"/>
              </a:spcBef>
              <a:spcAft>
                <a:spcPts val="0"/>
              </a:spcAft>
              <a:buSzPct val="100000"/>
              <a:buChar char="●"/>
            </a:pPr>
            <a:r>
              <a:rPr lang="en"/>
              <a:t>Number of</a:t>
            </a:r>
            <a:r>
              <a:rPr lang="en"/>
              <a:t> countries explored/broadest geographic spread </a:t>
            </a:r>
            <a:endParaRPr/>
          </a:p>
          <a:p>
            <a:pPr indent="-334327" lvl="0" marL="457200" rtl="0" algn="l">
              <a:spcBef>
                <a:spcPts val="0"/>
              </a:spcBef>
              <a:spcAft>
                <a:spcPts val="0"/>
              </a:spcAft>
              <a:buSzPct val="100000"/>
              <a:buChar char="●"/>
            </a:pPr>
            <a:r>
              <a:rPr lang="en"/>
              <a:t>Most innovative or imaginative display/presentation</a:t>
            </a:r>
            <a:endParaRPr/>
          </a:p>
          <a:p>
            <a:pPr indent="-334327" lvl="0" marL="457200" rtl="0" algn="l">
              <a:spcBef>
                <a:spcPts val="0"/>
              </a:spcBef>
              <a:spcAft>
                <a:spcPts val="0"/>
              </a:spcAft>
              <a:buSzPct val="100000"/>
              <a:buChar char="●"/>
            </a:pPr>
            <a:r>
              <a:rPr lang="en"/>
              <a:t>Number of</a:t>
            </a:r>
            <a:r>
              <a:rPr lang="en"/>
              <a:t> pupils participating and </a:t>
            </a:r>
            <a:r>
              <a:rPr i="1" lang="en"/>
              <a:t>how</a:t>
            </a:r>
            <a:r>
              <a:rPr lang="en"/>
              <a:t> they participated</a:t>
            </a:r>
            <a:endParaRPr/>
          </a:p>
          <a:p>
            <a:pPr indent="-334327" lvl="0" marL="457200" rtl="0" algn="l">
              <a:spcBef>
                <a:spcPts val="0"/>
              </a:spcBef>
              <a:spcAft>
                <a:spcPts val="0"/>
              </a:spcAft>
              <a:buSzPct val="100000"/>
              <a:buChar char="●"/>
            </a:pPr>
            <a:r>
              <a:rPr lang="en"/>
              <a:t>Diversity - </a:t>
            </a:r>
            <a:r>
              <a:rPr lang="en"/>
              <a:t>ethnic,</a:t>
            </a:r>
            <a:r>
              <a:rPr lang="en"/>
              <a:t> linguistic, </a:t>
            </a:r>
            <a:r>
              <a:rPr lang="en"/>
              <a:t>cultural</a:t>
            </a:r>
            <a:r>
              <a:rPr lang="en"/>
              <a:t> &amp; religious diversity of authors, illustrators, translators and book protagonists; diverse book genres &amp; types</a:t>
            </a:r>
            <a:endParaRPr/>
          </a:p>
          <a:p>
            <a:pPr indent="-334327" lvl="0" marL="457200" rtl="0" algn="l">
              <a:spcBef>
                <a:spcPts val="0"/>
              </a:spcBef>
              <a:spcAft>
                <a:spcPts val="0"/>
              </a:spcAft>
              <a:buSzPct val="100000"/>
              <a:buChar char="●"/>
            </a:pPr>
            <a:r>
              <a:rPr lang="en"/>
              <a:t>Reflection of the linguistic and ethnic diversity of your school community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Who are the judges?</a:t>
            </a:r>
            <a:endParaRPr/>
          </a:p>
        </p:txBody>
      </p:sp>
      <p:sp>
        <p:nvSpPr>
          <p:cNvPr id="156" name="Google Shape;156;p2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To be confirmed by 1 September 2025 when the prize opens for entries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the books in the prize bundle?</a:t>
            </a:r>
            <a:endParaRPr/>
          </a:p>
        </p:txBody>
      </p:sp>
      <p:sp>
        <p:nvSpPr>
          <p:cNvPr id="162" name="Google Shape;162;p28"/>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This will</a:t>
            </a:r>
            <a:r>
              <a:rPr lang="en"/>
              <a:t> be confirmed by 1 September 2025 when the prize opens for entries. </a:t>
            </a:r>
            <a:endParaRPr/>
          </a:p>
          <a:p>
            <a:pPr indent="0" lvl="0" marL="0" rtl="0" algn="l">
              <a:spcBef>
                <a:spcPts val="1200"/>
              </a:spcBef>
              <a:spcAft>
                <a:spcPts val="0"/>
              </a:spcAft>
              <a:buNone/>
            </a:pPr>
            <a:r>
              <a:rPr lang="en"/>
              <a:t>The books are generously provided by our publisher sponsors:</a:t>
            </a:r>
            <a:endParaRPr/>
          </a:p>
          <a:p>
            <a:pPr indent="0" lvl="0" marL="0" rtl="0" algn="l">
              <a:spcBef>
                <a:spcPts val="1200"/>
              </a:spcBef>
              <a:spcAft>
                <a:spcPts val="1200"/>
              </a:spcAft>
              <a:buNone/>
            </a:pPr>
            <a:r>
              <a:t/>
            </a:r>
            <a:endParaRPr/>
          </a:p>
        </p:txBody>
      </p:sp>
      <p:pic>
        <p:nvPicPr>
          <p:cNvPr id="163" name="Google Shape;163;p28"/>
          <p:cNvPicPr preferRelativeResize="0"/>
          <p:nvPr/>
        </p:nvPicPr>
        <p:blipFill>
          <a:blip r:embed="rId3">
            <a:alphaModFix/>
          </a:blip>
          <a:stretch>
            <a:fillRect/>
          </a:stretch>
        </p:blipFill>
        <p:spPr>
          <a:xfrm>
            <a:off x="558913" y="2571749"/>
            <a:ext cx="8026173" cy="2184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can we obtain books for our school?</a:t>
            </a:r>
            <a:endParaRPr/>
          </a:p>
        </p:txBody>
      </p:sp>
      <p:sp>
        <p:nvSpPr>
          <p:cNvPr id="169" name="Google Shape;169;p29"/>
          <p:cNvSpPr txBox="1"/>
          <p:nvPr>
            <p:ph idx="1" type="body"/>
          </p:nvPr>
        </p:nvSpPr>
        <p:spPr>
          <a:xfrm>
            <a:off x="311700" y="1266325"/>
            <a:ext cx="8520600" cy="3302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We appreciate that it is difficult to encourage students to read diversely if your school and library don’t have a diverse stock of books in the first place. Here are some ways to obtain books for a reading challenge</a:t>
            </a:r>
            <a:endParaRPr/>
          </a:p>
          <a:p>
            <a:pPr indent="-342900" lvl="0" marL="457200" rtl="0" algn="l">
              <a:spcBef>
                <a:spcPts val="1200"/>
              </a:spcBef>
              <a:spcAft>
                <a:spcPts val="0"/>
              </a:spcAft>
              <a:buSzPts val="1800"/>
              <a:buChar char="●"/>
            </a:pPr>
            <a:r>
              <a:rPr lang="en"/>
              <a:t>Inclusive Books for Children / Peters - </a:t>
            </a:r>
            <a:r>
              <a:rPr lang="en" u="sng">
                <a:solidFill>
                  <a:schemeClr val="hlink"/>
                </a:solidFill>
                <a:hlinkClick r:id="rId3"/>
              </a:rPr>
              <a:t>20% off IBC book packs</a:t>
            </a:r>
            <a:r>
              <a:rPr lang="en"/>
              <a:t> (UK only)</a:t>
            </a:r>
            <a:endParaRPr/>
          </a:p>
          <a:p>
            <a:pPr indent="-342900" lvl="0" marL="457200" rtl="0" algn="l">
              <a:spcBef>
                <a:spcPts val="0"/>
              </a:spcBef>
              <a:spcAft>
                <a:spcPts val="0"/>
              </a:spcAft>
              <a:buSzPts val="1800"/>
              <a:buChar char="●"/>
            </a:pPr>
            <a:r>
              <a:rPr lang="en"/>
              <a:t>Request books through your</a:t>
            </a:r>
            <a:r>
              <a:rPr lang="en"/>
              <a:t> local School Library Service or local public library</a:t>
            </a:r>
            <a:endParaRPr/>
          </a:p>
          <a:p>
            <a:pPr indent="-342900" lvl="0" marL="457200" rtl="0" algn="l">
              <a:spcBef>
                <a:spcPts val="0"/>
              </a:spcBef>
              <a:spcAft>
                <a:spcPts val="0"/>
              </a:spcAft>
              <a:buSzPts val="1800"/>
              <a:buChar char="●"/>
            </a:pPr>
            <a:r>
              <a:rPr lang="en"/>
              <a:t>Borrow ebooks through a library app such as </a:t>
            </a:r>
            <a:r>
              <a:rPr lang="en" u="sng">
                <a:solidFill>
                  <a:schemeClr val="hlink"/>
                </a:solidFill>
                <a:hlinkClick r:id="rId4"/>
              </a:rPr>
              <a:t>BorrowBox</a:t>
            </a:r>
            <a:endParaRPr/>
          </a:p>
          <a:p>
            <a:pPr indent="-342900" lvl="0" marL="457200" rtl="0" algn="l">
              <a:spcBef>
                <a:spcPts val="0"/>
              </a:spcBef>
              <a:spcAft>
                <a:spcPts val="0"/>
              </a:spcAft>
              <a:buSzPts val="1800"/>
              <a:buChar char="●"/>
            </a:pPr>
            <a:r>
              <a:rPr lang="en"/>
              <a:t>Ask your Parent-Teacher Association for support if you have one</a:t>
            </a:r>
            <a:endParaRPr/>
          </a:p>
          <a:p>
            <a:pPr indent="-342900" lvl="0" marL="457200" rtl="0" algn="l">
              <a:spcBef>
                <a:spcPts val="0"/>
              </a:spcBef>
              <a:spcAft>
                <a:spcPts val="0"/>
              </a:spcAft>
              <a:buSzPts val="1800"/>
              <a:buChar char="●"/>
            </a:pPr>
            <a:r>
              <a:rPr lang="en"/>
              <a:t>Run a sponsored read or fundraising event to raise money for books</a:t>
            </a:r>
            <a:endParaRPr/>
          </a:p>
          <a:p>
            <a:pPr indent="-342900" lvl="0" marL="457200" rtl="0" algn="l">
              <a:spcBef>
                <a:spcPts val="0"/>
              </a:spcBef>
              <a:spcAft>
                <a:spcPts val="0"/>
              </a:spcAft>
              <a:buSzPts val="1800"/>
              <a:buChar char="●"/>
            </a:pPr>
            <a:r>
              <a:rPr lang="en"/>
              <a:t>Seek out charities and local trusts </a:t>
            </a:r>
            <a:r>
              <a:rPr lang="en"/>
              <a:t>giving funding for school projects, e.g. </a:t>
            </a:r>
            <a:r>
              <a:rPr lang="en" u="sng">
                <a:solidFill>
                  <a:schemeClr val="hlink"/>
                </a:solidFill>
                <a:hlinkClick r:id="rId5"/>
              </a:rPr>
              <a:t>Give A Book</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Where can we find ideas for books to read?</a:t>
            </a:r>
            <a:endParaRPr/>
          </a:p>
        </p:txBody>
      </p:sp>
      <p:sp>
        <p:nvSpPr>
          <p:cNvPr id="175" name="Google Shape;175;p30"/>
          <p:cNvSpPr txBox="1"/>
          <p:nvPr>
            <p:ph idx="1" type="body"/>
          </p:nvPr>
        </p:nvSpPr>
        <p:spPr>
          <a:xfrm>
            <a:off x="3532400" y="4618275"/>
            <a:ext cx="3076500" cy="561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t>https://worldkidlit.org/</a:t>
            </a:r>
            <a:endParaRPr b="1"/>
          </a:p>
        </p:txBody>
      </p:sp>
      <p:pic>
        <p:nvPicPr>
          <p:cNvPr id="176" name="Google Shape;176;p30"/>
          <p:cNvPicPr preferRelativeResize="0"/>
          <p:nvPr/>
        </p:nvPicPr>
        <p:blipFill>
          <a:blip r:embed="rId3">
            <a:alphaModFix/>
          </a:blip>
          <a:stretch>
            <a:fillRect/>
          </a:stretch>
        </p:blipFill>
        <p:spPr>
          <a:xfrm>
            <a:off x="496825" y="1843825"/>
            <a:ext cx="2774449" cy="2774449"/>
          </a:xfrm>
          <a:prstGeom prst="rect">
            <a:avLst/>
          </a:prstGeom>
          <a:noFill/>
          <a:ln>
            <a:noFill/>
          </a:ln>
        </p:spPr>
      </p:pic>
      <p:pic>
        <p:nvPicPr>
          <p:cNvPr id="177" name="Google Shape;177;p30"/>
          <p:cNvPicPr preferRelativeResize="0"/>
          <p:nvPr/>
        </p:nvPicPr>
        <p:blipFill>
          <a:blip r:embed="rId4">
            <a:alphaModFix/>
          </a:blip>
          <a:stretch>
            <a:fillRect/>
          </a:stretch>
        </p:blipFill>
        <p:spPr>
          <a:xfrm rot="642313">
            <a:off x="6086848" y="1292899"/>
            <a:ext cx="2503354" cy="3368300"/>
          </a:xfrm>
          <a:prstGeom prst="rect">
            <a:avLst/>
          </a:prstGeom>
          <a:noFill/>
          <a:ln>
            <a:noFill/>
          </a:ln>
        </p:spPr>
      </p:pic>
      <p:pic>
        <p:nvPicPr>
          <p:cNvPr id="178" name="Google Shape;178;p30"/>
          <p:cNvPicPr preferRelativeResize="0"/>
          <p:nvPr/>
        </p:nvPicPr>
        <p:blipFill>
          <a:blip r:embed="rId5">
            <a:alphaModFix/>
          </a:blip>
          <a:stretch>
            <a:fillRect/>
          </a:stretch>
        </p:blipFill>
        <p:spPr>
          <a:xfrm rot="-456239">
            <a:off x="854634" y="1822803"/>
            <a:ext cx="2378207" cy="3177317"/>
          </a:xfrm>
          <a:prstGeom prst="rect">
            <a:avLst/>
          </a:prstGeom>
          <a:noFill/>
          <a:ln>
            <a:noFill/>
          </a:ln>
        </p:spPr>
      </p:pic>
      <p:pic>
        <p:nvPicPr>
          <p:cNvPr id="179" name="Google Shape;179;p30"/>
          <p:cNvPicPr preferRelativeResize="0"/>
          <p:nvPr/>
        </p:nvPicPr>
        <p:blipFill>
          <a:blip r:embed="rId6">
            <a:alphaModFix/>
          </a:blip>
          <a:stretch>
            <a:fillRect/>
          </a:stretch>
        </p:blipFill>
        <p:spPr>
          <a:xfrm>
            <a:off x="3033713" y="1734800"/>
            <a:ext cx="3076575" cy="666750"/>
          </a:xfrm>
          <a:prstGeom prst="rect">
            <a:avLst/>
          </a:prstGeom>
          <a:noFill/>
          <a:ln>
            <a:noFill/>
          </a:ln>
        </p:spPr>
      </p:pic>
      <p:pic>
        <p:nvPicPr>
          <p:cNvPr id="180" name="Google Shape;180;p30"/>
          <p:cNvPicPr preferRelativeResize="0"/>
          <p:nvPr/>
        </p:nvPicPr>
        <p:blipFill>
          <a:blip r:embed="rId7">
            <a:alphaModFix/>
          </a:blip>
          <a:stretch>
            <a:fillRect/>
          </a:stretch>
        </p:blipFill>
        <p:spPr>
          <a:xfrm rot="592203">
            <a:off x="6111489" y="1222776"/>
            <a:ext cx="2560345" cy="3447698"/>
          </a:xfrm>
          <a:prstGeom prst="rect">
            <a:avLst/>
          </a:prstGeom>
          <a:noFill/>
          <a:ln>
            <a:noFill/>
          </a:ln>
        </p:spPr>
      </p:pic>
      <p:pic>
        <p:nvPicPr>
          <p:cNvPr id="181" name="Google Shape;181;p30"/>
          <p:cNvPicPr preferRelativeResize="0"/>
          <p:nvPr/>
        </p:nvPicPr>
        <p:blipFill>
          <a:blip r:embed="rId8">
            <a:alphaModFix/>
          </a:blip>
          <a:stretch>
            <a:fillRect/>
          </a:stretch>
        </p:blipFill>
        <p:spPr>
          <a:xfrm>
            <a:off x="3687090" y="2359250"/>
            <a:ext cx="1732025" cy="1743600"/>
          </a:xfrm>
          <a:prstGeom prst="rect">
            <a:avLst/>
          </a:prstGeom>
          <a:noFill/>
          <a:ln>
            <a:noFill/>
          </a:ln>
        </p:spPr>
      </p:pic>
      <p:sp>
        <p:nvSpPr>
          <p:cNvPr id="182" name="Google Shape;182;p30"/>
          <p:cNvSpPr txBox="1"/>
          <p:nvPr/>
        </p:nvSpPr>
        <p:spPr>
          <a:xfrm>
            <a:off x="384050" y="1290225"/>
            <a:ext cx="73980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800">
                <a:solidFill>
                  <a:schemeClr val="dk2"/>
                </a:solidFill>
                <a:latin typeface="Open Sans"/>
                <a:ea typeface="Open Sans"/>
                <a:cs typeface="Open Sans"/>
                <a:sym typeface="Open Sans"/>
              </a:rPr>
              <a:t>You’ll find many reading lists on our site. Some examples: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World Kid Lit Month?</a:t>
            </a:r>
            <a:endParaRPr/>
          </a:p>
        </p:txBody>
      </p:sp>
      <p:sp>
        <p:nvSpPr>
          <p:cNvPr id="188" name="Google Shape;188;p31"/>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Every September is World Kid Lit Month: an annual celebration of international literature for children and young adults</a:t>
            </a:r>
            <a:endParaRPr/>
          </a:p>
          <a:p>
            <a:pPr indent="-342900" lvl="0" marL="457200" rtl="0" algn="l">
              <a:spcBef>
                <a:spcPts val="0"/>
              </a:spcBef>
              <a:spcAft>
                <a:spcPts val="0"/>
              </a:spcAft>
              <a:buSzPts val="1800"/>
              <a:buChar char="●"/>
            </a:pPr>
            <a:r>
              <a:rPr lang="en"/>
              <a:t>It’s the perfect time to read a children’s book from – or set in – another country, or a book translated into English from another language</a:t>
            </a:r>
            <a:endParaRPr/>
          </a:p>
          <a:p>
            <a:pPr indent="-342900" lvl="0" marL="457200" rtl="0" algn="l">
              <a:spcBef>
                <a:spcPts val="0"/>
              </a:spcBef>
              <a:spcAft>
                <a:spcPts val="0"/>
              </a:spcAft>
              <a:buSzPts val="1800"/>
              <a:buChar char="●"/>
            </a:pPr>
            <a:r>
              <a:rPr lang="en"/>
              <a:t>Or to start a World Kid Lit Reading Challenge!</a:t>
            </a:r>
            <a:endParaRPr/>
          </a:p>
          <a:p>
            <a:pPr indent="-342900" lvl="0" marL="457200" rtl="0" algn="l">
              <a:spcBef>
                <a:spcPts val="0"/>
              </a:spcBef>
              <a:spcAft>
                <a:spcPts val="0"/>
              </a:spcAft>
              <a:buSzPts val="1800"/>
              <a:buChar char="●"/>
            </a:pPr>
            <a:r>
              <a:rPr lang="en"/>
              <a:t>More information and graphics here </a:t>
            </a:r>
            <a:r>
              <a:rPr b="1" lang="en"/>
              <a:t>https://worldkidlit.org/what-is-world-kid-lit-month/</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4" name="Google Shape;194;p32"/>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5" name="Google Shape;195;p32"/>
          <p:cNvPicPr preferRelativeResize="0"/>
          <p:nvPr/>
        </p:nvPicPr>
        <p:blipFill>
          <a:blip r:embed="rId3">
            <a:alphaModFix/>
          </a:blip>
          <a:stretch>
            <a:fillRect/>
          </a:stretch>
        </p:blipFill>
        <p:spPr>
          <a:xfrm>
            <a:off x="0" y="176254"/>
            <a:ext cx="9144001" cy="479099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Find out more</a:t>
            </a:r>
            <a:endParaRPr/>
          </a:p>
        </p:txBody>
      </p:sp>
      <p:sp>
        <p:nvSpPr>
          <p:cNvPr id="201" name="Google Shape;201;p33"/>
          <p:cNvSpPr txBox="1"/>
          <p:nvPr>
            <p:ph idx="1" type="body"/>
          </p:nvPr>
        </p:nvSpPr>
        <p:spPr>
          <a:xfrm>
            <a:off x="311700" y="1152425"/>
            <a:ext cx="8520600" cy="3416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t/>
            </a:r>
            <a:endParaRPr/>
          </a:p>
          <a:p>
            <a:pPr indent="0" lvl="0" marL="0" rtl="0" algn="l">
              <a:spcBef>
                <a:spcPts val="1200"/>
              </a:spcBef>
              <a:spcAft>
                <a:spcPts val="0"/>
              </a:spcAft>
              <a:buNone/>
            </a:pPr>
            <a:r>
              <a:rPr lang="en"/>
              <a:t>https://worldkidlit.org/read-the-world-lists/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https://worldkidlit.org/what-is-world-kid-lit-month/</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https://worldkidlit.org/annual-translation-lists/</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202" name="Google Shape;202;p33"/>
          <p:cNvPicPr preferRelativeResize="0"/>
          <p:nvPr/>
        </p:nvPicPr>
        <p:blipFill>
          <a:blip r:embed="rId3">
            <a:alphaModFix/>
          </a:blip>
          <a:stretch>
            <a:fillRect/>
          </a:stretch>
        </p:blipFill>
        <p:spPr>
          <a:xfrm>
            <a:off x="6036950" y="58625"/>
            <a:ext cx="2975150" cy="49041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34"/>
          <p:cNvPicPr preferRelativeResize="0"/>
          <p:nvPr/>
        </p:nvPicPr>
        <p:blipFill>
          <a:blip r:embed="rId3">
            <a:alphaModFix/>
          </a:blip>
          <a:stretch>
            <a:fillRect/>
          </a:stretch>
        </p:blipFill>
        <p:spPr>
          <a:xfrm>
            <a:off x="2643187" y="0"/>
            <a:ext cx="3857626" cy="51435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